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26" r:id="rId5"/>
    <p:sldId id="528" r:id="rId6"/>
    <p:sldId id="530" r:id="rId7"/>
    <p:sldId id="532" r:id="rId8"/>
    <p:sldId id="534" r:id="rId9"/>
    <p:sldId id="519" r:id="rId10"/>
    <p:sldId id="522" r:id="rId11"/>
    <p:sldId id="524" r:id="rId12"/>
    <p:sldId id="562" r:id="rId13"/>
    <p:sldId id="541" r:id="rId14"/>
    <p:sldId id="540" r:id="rId15"/>
    <p:sldId id="565" r:id="rId16"/>
    <p:sldId id="539" r:id="rId17"/>
    <p:sldId id="543" r:id="rId18"/>
    <p:sldId id="580" r:id="rId19"/>
    <p:sldId id="544" r:id="rId20"/>
    <p:sldId id="545" r:id="rId21"/>
    <p:sldId id="584" r:id="rId22"/>
    <p:sldId id="548" r:id="rId23"/>
    <p:sldId id="582" r:id="rId24"/>
    <p:sldId id="549" r:id="rId25"/>
    <p:sldId id="566" r:id="rId26"/>
    <p:sldId id="567" r:id="rId27"/>
    <p:sldId id="571" r:id="rId28"/>
    <p:sldId id="572" r:id="rId29"/>
    <p:sldId id="573" r:id="rId30"/>
    <p:sldId id="574" r:id="rId31"/>
    <p:sldId id="556" r:id="rId32"/>
    <p:sldId id="577" r:id="rId33"/>
    <p:sldId id="5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4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tags" Target="../tags/tag5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6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7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tags" Target="../tags/tag8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tags" Target="../tags/tag9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1122045"/>
            <a:ext cx="5972175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4305935"/>
            <a:ext cx="1876425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70" y="2703830"/>
            <a:ext cx="2000250" cy="1276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1122045"/>
            <a:ext cx="1990725" cy="7429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601075" y="1357630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91625" y="108712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28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6040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graphicFrame>
        <p:nvGraphicFramePr>
          <p:cNvPr id="4" name="Object 3"/>
          <p:cNvGraphicFramePr/>
          <p:nvPr/>
        </p:nvGraphicFramePr>
        <p:xfrm>
          <a:off x="183515" y="952500"/>
          <a:ext cx="5514340" cy="555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160520" imgH="4480560" progId="Paint.Picture">
                  <p:embed/>
                </p:oleObj>
              </mc:Choice>
              <mc:Fallback>
                <p:oleObj name="" r:id="rId1" imgW="4160520" imgH="44805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" y="952500"/>
                        <a:ext cx="5514340" cy="555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se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80" y="848360"/>
            <a:ext cx="4886960" cy="2837180"/>
          </a:xfrm>
          <a:prstGeom prst="rect">
            <a:avLst/>
          </a:prstGeom>
        </p:spPr>
      </p:pic>
      <p:pic>
        <p:nvPicPr>
          <p:cNvPr id="8" name="Picture 7" descr="se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3954145"/>
            <a:ext cx="4878070" cy="283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67080"/>
            <a:ext cx="6069330" cy="431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885" y="952500"/>
            <a:ext cx="1990725" cy="78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35" y="2129790"/>
            <a:ext cx="1971675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90" y="3745230"/>
            <a:ext cx="1828800" cy="10382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841105" y="1223010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431655" y="95250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25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88975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1125855"/>
            <a:ext cx="5983605" cy="5238115"/>
          </a:xfrm>
          <a:prstGeom prst="rect">
            <a:avLst/>
          </a:prstGeom>
        </p:spPr>
      </p:pic>
      <p:pic>
        <p:nvPicPr>
          <p:cNvPr id="5" name="Picture 4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0" y="1025525"/>
            <a:ext cx="3148330" cy="2755900"/>
          </a:xfrm>
          <a:prstGeom prst="rect">
            <a:avLst/>
          </a:prstGeom>
        </p:spPr>
      </p:pic>
      <p:pic>
        <p:nvPicPr>
          <p:cNvPr id="6" name="Picture 5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4006215"/>
            <a:ext cx="3147695" cy="275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2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4135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952500"/>
            <a:ext cx="6050915" cy="5295900"/>
          </a:xfrm>
          <a:prstGeom prst="rect">
            <a:avLst/>
          </a:prstGeom>
        </p:spPr>
      </p:pic>
      <p:pic>
        <p:nvPicPr>
          <p:cNvPr id="8" name="Picture 7" descr="se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55" y="826770"/>
            <a:ext cx="3303905" cy="2892425"/>
          </a:xfrm>
          <a:prstGeom prst="rect">
            <a:avLst/>
          </a:prstGeom>
        </p:spPr>
      </p:pic>
      <p:pic>
        <p:nvPicPr>
          <p:cNvPr id="10" name="Picture 9" descr="se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55" y="3809365"/>
            <a:ext cx="3337560" cy="292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3D Image Segmentation of Lysosomes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11400790" cy="4799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🧫 Identify and measure lysosomes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in 3D cell images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📊 Quantify number, size, and localization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 per cell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🎯 Assign each lysosome to a cell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lang="en-US" sz="4800"/>
              <a:t>region.</a:t>
            </a:r>
            <a:endParaRPr lang="en-US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80581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40585"/>
            <a:ext cx="12192000" cy="2576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034415"/>
            <a:ext cx="5472430" cy="4789805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7565"/>
            <a:ext cx="3317875" cy="2904490"/>
          </a:xfrm>
          <a:prstGeom prst="rect">
            <a:avLst/>
          </a:prstGeom>
        </p:spPr>
      </p:pic>
      <p:pic>
        <p:nvPicPr>
          <p:cNvPr id="5" name="Picture 4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35" y="3817620"/>
            <a:ext cx="3394075" cy="297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952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0150" y="762000"/>
            <a:ext cx="9449435" cy="595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1000125"/>
            <a:ext cx="6539865" cy="5724525"/>
          </a:xfrm>
          <a:prstGeom prst="rect">
            <a:avLst/>
          </a:prstGeom>
        </p:spPr>
      </p:pic>
      <p:pic>
        <p:nvPicPr>
          <p:cNvPr id="8" name="Picture 7" descr="se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65" y="502285"/>
            <a:ext cx="3448685" cy="3019425"/>
          </a:xfrm>
          <a:prstGeom prst="rect">
            <a:avLst/>
          </a:prstGeom>
        </p:spPr>
      </p:pic>
      <p:pic>
        <p:nvPicPr>
          <p:cNvPr id="13" name="Picture 12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39330" y="3680460"/>
            <a:ext cx="3069590" cy="301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909955"/>
            <a:ext cx="5269865" cy="405511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08940" y="4963795"/>
            <a:ext cx="5334000" cy="4311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825115" y="4933315"/>
            <a:ext cx="291465" cy="46164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5534025"/>
            <a:ext cx="5282565" cy="1069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15" y="2293620"/>
            <a:ext cx="1990725" cy="2838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40" y="1070610"/>
            <a:ext cx="19812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2473325"/>
            <a:ext cx="1838325" cy="11239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108950" y="1357630"/>
            <a:ext cx="1073150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91625" y="108712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87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5910" y="784225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952500"/>
            <a:ext cx="6254750" cy="5474970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952500"/>
            <a:ext cx="3178810" cy="2782570"/>
          </a:xfrm>
          <a:prstGeom prst="rect">
            <a:avLst/>
          </a:prstGeom>
        </p:spPr>
      </p:pic>
      <p:pic>
        <p:nvPicPr>
          <p:cNvPr id="7" name="Picture 6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0" y="3808730"/>
            <a:ext cx="3187065" cy="2789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803910"/>
            <a:ext cx="5396865" cy="412305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08940" y="4963795"/>
            <a:ext cx="5334000" cy="4311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825115" y="4933315"/>
            <a:ext cx="291465" cy="46164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5394960"/>
            <a:ext cx="5288915" cy="1081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225" y="3046095"/>
            <a:ext cx="18478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25" y="2839085"/>
            <a:ext cx="19812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225" y="1087120"/>
            <a:ext cx="1981200" cy="8191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108950" y="1357630"/>
            <a:ext cx="1073150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91625" y="108712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345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984885"/>
            <a:ext cx="10814050" cy="540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19785" y="66675"/>
            <a:ext cx="770128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Measure Lysosome Size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934085"/>
            <a:ext cx="9032875" cy="3384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1</a:t>
            </a:r>
            <a:r>
              <a:rPr lang="en-US"/>
              <a:t>) </a:t>
            </a:r>
            <a:r>
              <a:t>Detect bright spots → potential lysosomes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/>
              <a:t>Spot detection converts brightness scale into 3D volume</a:t>
            </a:r>
            <a:endParaRPr lang="en-US" altLang="en-GB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2</a:t>
            </a:r>
            <a:r>
              <a:rPr lang="en-US"/>
              <a:t>) </a:t>
            </a:r>
            <a:r>
              <a:t>Find best-fit scale (sigma) per spot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3</a:t>
            </a:r>
            <a:r>
              <a:rPr lang="en-US"/>
              <a:t> ) </a:t>
            </a:r>
            <a:r>
              <a:t>Convert to radius: radius ≈ </a:t>
            </a:r>
            <a:r>
              <a:rPr lang="en-US"/>
              <a:t>FACTOR</a:t>
            </a:r>
            <a:r>
              <a:t> × scale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4</a:t>
            </a:r>
            <a:r>
              <a:rPr lang="en-US"/>
              <a:t>) </a:t>
            </a:r>
            <a:r>
              <a:t>Calculate diameter and volume</a:t>
            </a:r>
            <a:r>
              <a:rPr lang="en-US"/>
              <a:t>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95985" y="2959735"/>
            <a:ext cx="10646410" cy="7010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It is a factor comes from how spot detection algorithms in 3D microscopy (such as the Laplacian of Gaussian or Difference of Gaussians filters) relate the detected “scale” (σ) of a spot to its physical radius in voxel or micrometer units.</a:t>
            </a:r>
            <a:endParaRPr lang="en-US" altLang="en-GB" sz="1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altLang="en-US" sz="1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1430" y="3898265"/>
            <a:ext cx="3171825" cy="23895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873750" y="6220460"/>
            <a:ext cx="6318250" cy="553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en-US" altLang="en-GB" sz="1000" b="1"/>
              <a:t>x-axis </a:t>
            </a:r>
            <a:r>
              <a:rPr lang="en-US" altLang="en-US" sz="1000" b="1"/>
              <a:t>→</a:t>
            </a:r>
            <a:r>
              <a:rPr lang="en-US" altLang="en-GB" sz="1000" b="1"/>
              <a:t> distance (r):</a:t>
            </a:r>
            <a:endParaRPr lang="en-US" altLang="en-GB" sz="1000" b="1"/>
          </a:p>
          <a:p>
            <a:r>
              <a:rPr lang="en-US" altLang="en-GB" sz="1000"/>
              <a:t>This represents how far a point is from the lysosome’s center in the image — measured in micrometers.</a:t>
            </a:r>
            <a:endParaRPr lang="en-US" altLang="en-GB" sz="1000"/>
          </a:p>
          <a:p>
            <a:r>
              <a:rPr lang="en-US" altLang="en-GB" sz="1000"/>
              <a:t>r=0: the lysosome center (brightest point), r=1σ,2σ,3σ: progressively farther from the center</a:t>
            </a:r>
            <a:endParaRPr lang="en-GB" altLang="en-US" sz="1000"/>
          </a:p>
        </p:txBody>
      </p:sp>
      <p:sp>
        <p:nvSpPr>
          <p:cNvPr id="8" name="Text Box 7"/>
          <p:cNvSpPr txBox="1"/>
          <p:nvPr/>
        </p:nvSpPr>
        <p:spPr>
          <a:xfrm>
            <a:off x="1203960" y="4263390"/>
            <a:ext cx="6318250" cy="553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000"/>
              <a:t>y-axis </a:t>
            </a:r>
            <a:r>
              <a:rPr lang="en-US" altLang="en-US" sz="1000"/>
              <a:t>→</a:t>
            </a:r>
            <a:r>
              <a:rPr lang="en-US" altLang="en-GB" sz="1000"/>
              <a:t> intensity (I):</a:t>
            </a:r>
            <a:endParaRPr lang="en-US" altLang="en-GB" sz="1000"/>
          </a:p>
          <a:p>
            <a:r>
              <a:rPr lang="en-US" altLang="en-GB" sz="1000"/>
              <a:t>This is the normalized brightness of the image at that distance — how strong the fluorescence or light signal is.</a:t>
            </a:r>
            <a:endParaRPr lang="en-US" altLang="en-GB" sz="1000"/>
          </a:p>
          <a:p>
            <a:endParaRPr lang="en-GB" altLang="en-US" sz="1000"/>
          </a:p>
        </p:txBody>
      </p:sp>
      <p:graphicFrame>
        <p:nvGraphicFramePr>
          <p:cNvPr id="12" name="Table 11"/>
          <p:cNvGraphicFramePr/>
          <p:nvPr>
            <p:custDataLst>
              <p:tags r:id="rId2"/>
            </p:custDataLst>
          </p:nvPr>
        </p:nvGraphicFramePr>
        <p:xfrm>
          <a:off x="1018540" y="5060950"/>
          <a:ext cx="4685030" cy="1435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515"/>
                <a:gridCol w="2342515"/>
              </a:tblGrid>
              <a:tr h="262255">
                <a:tc>
                  <a:txBody>
                    <a:bodyPr/>
                    <a:p>
                      <a:r>
                        <a:rPr sz="1100"/>
                        <a:t>Concept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Meaning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35280">
                <a:tc>
                  <a:txBody>
                    <a:bodyPr/>
                    <a:p>
                      <a:r>
                        <a:rPr sz="1100"/>
                        <a:t>σ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The “spread” of the detected Gaussian spot</a:t>
                      </a:r>
                      <a:r>
                        <a:rPr lang="en-US" sz="1100"/>
                        <a:t>.</a:t>
                      </a:r>
                      <a:endParaRPr lang="en-US" sz="1100"/>
                    </a:p>
                  </a:txBody>
                  <a:tcPr marL="0" marR="0" marT="0" marB="0" anchor="ctr" anchorCtr="0"/>
                </a:tc>
              </a:tr>
              <a:tr h="335280">
                <a:tc>
                  <a:txBody>
                    <a:bodyPr/>
                    <a:p>
                      <a:endParaRPr sz="1100"/>
                    </a:p>
                    <a:p>
                      <a:r>
                        <a:rPr lang="en-US" sz="1100"/>
                        <a:t>FACTOR</a:t>
                      </a:r>
                      <a:r>
                        <a:rPr sz="1100"/>
                        <a:t> × σ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Physical radius of the lysosome (approximate optical boundary)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02920">
                <a:tc>
                  <a:txBody>
                    <a:bodyPr/>
                    <a:p>
                      <a:r>
                        <a:rPr lang="en-US" sz="1100"/>
                        <a:t>For example: FACTOR = 1.7</a:t>
                      </a:r>
                      <a:endParaRPr lang="en-US" sz="1100"/>
                    </a:p>
                    <a:p>
                      <a:r>
                        <a:rPr lang="en-US" sz="1100"/>
                        <a:t>                      Radius = 1.7</a:t>
                      </a:r>
                      <a:r>
                        <a:rPr sz="1100">
                          <a:sym typeface="+mn-ea"/>
                        </a:rPr>
                        <a:t>σ</a:t>
                      </a:r>
                      <a:endParaRPr lang="en-US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Corresponds to ~20% of the max intensity</a:t>
                      </a:r>
                      <a:r>
                        <a:rPr lang="en-US" sz="1100"/>
                        <a:t>.</a:t>
                      </a:r>
                      <a:endParaRPr lang="en-US"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124585"/>
            <a:ext cx="5668010" cy="4961255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1056005"/>
            <a:ext cx="3119755" cy="2730500"/>
          </a:xfrm>
          <a:prstGeom prst="rect">
            <a:avLst/>
          </a:prstGeom>
        </p:spPr>
      </p:pic>
      <p:pic>
        <p:nvPicPr>
          <p:cNvPr id="5" name="Picture 4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025" y="3883025"/>
            <a:ext cx="3079115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517779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Find the Cells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9867900" cy="5569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🔍</a:t>
            </a:r>
            <a:r>
              <a:rPr sz="4000" b="1">
                <a:solidFill>
                  <a:srgbClr val="00B050"/>
                </a:solidFill>
              </a:rPr>
              <a:t> </a:t>
            </a:r>
            <a:r>
              <a:rPr lang="en-US" altLang="en-GB" sz="4000" b="1">
                <a:solidFill>
                  <a:srgbClr val="00B050"/>
                </a:solidFill>
              </a:rPr>
              <a:t>Meijering neuriteness filter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sz="4000" b="1">
                <a:solidFill>
                  <a:srgbClr val="00B050"/>
                </a:solidFill>
              </a:rPr>
              <a:t>:</a:t>
            </a:r>
            <a:r>
              <a:rPr sz="4000"/>
              <a:t>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sz="4000"/>
              <a:t>H</a:t>
            </a:r>
            <a:r>
              <a:rPr sz="4000"/>
              <a:t>ighlights neurite-like structures</a:t>
            </a:r>
            <a:r>
              <a:rPr lang="en-US" sz="4000"/>
              <a:t>.</a:t>
            </a:r>
            <a:endParaRPr lang="en-US"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4000"/>
              <a:t>It can be used to detect continuous ridges, </a:t>
            </a:r>
            <a:endParaRPr lang="en-US" altLang="en-GB"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4000"/>
              <a:t>e.g. neurites, wrinkles, rivers.</a:t>
            </a:r>
            <a:endParaRPr lang="en-US" altLang="en-GB"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18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https://scikit-image.org/docs/0.25.x/api/skimage.filters.html#skimage.filters.meijering</a:t>
            </a:r>
            <a:endParaRPr lang="en-US" altLang="en-GB" sz="180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⚙</a:t>
            </a:r>
            <a:r>
              <a:rPr sz="4000" b="1">
                <a:solidFill>
                  <a:srgbClr val="00B050"/>
                </a:solidFill>
              </a:rPr>
              <a:t>Local thresholding:</a:t>
            </a:r>
            <a:r>
              <a:rPr sz="4000"/>
              <a:t> adapts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to brightness variation</a:t>
            </a:r>
            <a:r>
              <a:rPr lang="en-US" sz="4000"/>
              <a:t>.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🧹 </a:t>
            </a:r>
            <a:r>
              <a:rPr sz="4000" b="1">
                <a:solidFill>
                  <a:srgbClr val="00B050"/>
                </a:solidFill>
              </a:rPr>
              <a:t>Cleanup: </a:t>
            </a:r>
            <a:r>
              <a:rPr sz="4000"/>
              <a:t>remove noise and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fill gaps for continuous cells</a:t>
            </a:r>
            <a:r>
              <a:rPr lang="en-US" sz="4000"/>
              <a:t>.</a:t>
            </a:r>
            <a:endParaRPr lang="en-US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Topographic Map: Watershed Segmentation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580" y="1371600"/>
            <a:ext cx="12043410" cy="2830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🏔 Bright regions = hills (cell bodies), dark = valleys (background)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💧 Flood from each cell center until borders meet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📍 Each pixel assigned to one cell → lysosomes labeled by cell ID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Summary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88720"/>
            <a:ext cx="11771630" cy="3322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✨ Pipeline overview: spot detection → cell segmentation</a:t>
            </a:r>
            <a:endParaRPr sz="3200"/>
          </a:p>
          <a:p>
            <a:pPr marL="3200400" lvl="7" indent="457200">
              <a:defRPr sz="2800">
                <a:solidFill>
                  <a:srgbClr val="323232"/>
                </a:solidFill>
              </a:defRPr>
            </a:pPr>
            <a:r>
              <a:rPr sz="3200"/>
              <a:t> → labeling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📈 Extract metrics: lysosome count, size, and spatial distribution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💡 Visualization-ready for 3D cell analysis and comparison</a:t>
            </a:r>
            <a:r>
              <a:rPr lang="en-US" sz="3200"/>
              <a:t>.</a:t>
            </a:r>
            <a:endParaRPr 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833755"/>
            <a:ext cx="11094720" cy="540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750570"/>
            <a:ext cx="6743700" cy="5902960"/>
          </a:xfrm>
          <a:prstGeom prst="rect">
            <a:avLst/>
          </a:prstGeom>
        </p:spPr>
      </p:pic>
      <p:pic>
        <p:nvPicPr>
          <p:cNvPr id="5" name="Picture 4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0" y="615315"/>
            <a:ext cx="3502025" cy="3066415"/>
          </a:xfrm>
          <a:prstGeom prst="rect">
            <a:avLst/>
          </a:prstGeom>
        </p:spPr>
      </p:pic>
      <p:pic>
        <p:nvPicPr>
          <p:cNvPr id="6" name="Picture 5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3731895"/>
            <a:ext cx="3482975" cy="304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368*95"/>
  <p:tag name="TABLE_ENDDRAG_RECT" val="315*394*368*9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3985</Words>
  <Application>WPS Presentation</Application>
  <PresentationFormat>Panorámica</PresentationFormat>
  <Paragraphs>151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scan_40A_UAS-TMEM-HA_CB_0h_2_051222 </vt:lpstr>
      <vt:lpstr>Airy scan_40A_UAS-TMEM-HA_CB_0h_2_051222 </vt:lpstr>
      <vt:lpstr>Airy scan_40A_UAS-TMEM-HA_CB_0h_2_051222 </vt:lpstr>
      <vt:lpstr>Airy scan_40A_UAS-TMEM-HA_CB_4h_1_051222 </vt:lpstr>
      <vt:lpstr>Airy scan_40A_UAS-TMEM-HA_CB_4h_1_051222 </vt:lpstr>
      <vt:lpstr>Airy scan_40A_UAS-TMEM-HA_CB_4h_1_051222 </vt:lpstr>
      <vt:lpstr>Airy scan_40A_UAS-TMEM-HA_CB_4h_2_051222 </vt:lpstr>
      <vt:lpstr>Airy scan_40A_UAS-TMEM-HA_CB_4h_2_051222 </vt:lpstr>
      <vt:lpstr>Airy scan_40A_UAS-TMEM-HA_CB_4h_2_051222 </vt:lpstr>
      <vt:lpstr>40A_UAS-TMEM192-3xHA x 40A 71G10 MARCM_around 12h - for quantification_4 Airy-CBs_300425 </vt:lpstr>
      <vt:lpstr>40A_UAS-TMEM192-3xHA x 40A 71G10 MARCM_around 12h - for quantification_4 Airy-CBs_300425 </vt:lpstr>
      <vt:lpstr>40A_UAS-TMEM192-3xHA x 40A 71G10 MARCM_around 12h - for quantification_4 Airy-CBs_300425 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MARCM_L3_1_Airy_010724 </vt:lpstr>
      <vt:lpstr>40A_UAS-TMEM1923x-HA x 71G10 40A MARCM_L3_1_Airy_010724 </vt:lpstr>
      <vt:lpstr>40A_UAS-TMEM1923x-HA x 71G10 40A MARCM_L3_1_Airy_010724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655</cp:revision>
  <dcterms:created xsi:type="dcterms:W3CDTF">2024-11-18T13:41:00Z</dcterms:created>
  <dcterms:modified xsi:type="dcterms:W3CDTF">2025-11-02T10:50:56Z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10B0DDCC318D4A978DA98E7FA9971C74_13</vt:lpwstr>
  </property>
  <property fmtid="{D5CDD505-2E9C-101B-9397-08002B2CF9AE}" pid="3" name="KSOProductBuildVer">
    <vt:lpwstr>2057-12.2.0.23131</vt:lpwstr>
  </property>
</Properties>
</file>